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5"/>
  </p:notesMasterIdLst>
  <p:handoutMasterIdLst>
    <p:handoutMasterId r:id="rId16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67" r:id="rId13"/>
    <p:sldId id="268" r:id="rId14"/>
  </p:sldIdLst>
  <p:sldSz cx="12192000" cy="6858000"/>
  <p:notesSz cx="6858000" cy="9144000"/>
  <p:defaultTextStyle>
    <a:defPPr rtl="0"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82C27294-6F46-408F-820F-FB80DDF053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852B6D6-EC01-4F1C-BA34-2B0A87B663E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F05DC1-1DA0-4802-8BFC-5A51951A2E1E}" type="datetimeFigureOut">
              <a:rPr lang="it-IT" smtClean="0"/>
              <a:t>12/06/2023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62A5746-D0EE-4980-A2F9-1EEAB72D0D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BCFBDE76-2160-4E37-959E-2BCA913D837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1EF0DC-6683-463A-A3B9-F3D3B6886E7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251909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g>
</file>

<file path=ppt/media/image11.jpg>
</file>

<file path=ppt/media/image12.JPG>
</file>

<file path=ppt/media/image13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2828B9-BC13-4054-B42C-8C22A5482F6C}" type="datetimeFigureOut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noProof="0"/>
              <a:t>Fare clic per modificare gli stili del testo dello schema</a:t>
            </a:r>
          </a:p>
          <a:p>
            <a:pPr lvl="1"/>
            <a:r>
              <a:rPr lang="it-IT" noProof="0"/>
              <a:t>Secondo livello</a:t>
            </a:r>
          </a:p>
          <a:p>
            <a:pPr lvl="2"/>
            <a:r>
              <a:rPr lang="it-IT" noProof="0"/>
              <a:t>Terzo livello</a:t>
            </a:r>
          </a:p>
          <a:p>
            <a:pPr lvl="3"/>
            <a:r>
              <a:rPr lang="it-IT" noProof="0"/>
              <a:t>Quarto livello</a:t>
            </a:r>
          </a:p>
          <a:p>
            <a:pPr lvl="4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00EC7B-1EC4-49B2-9D36-0990CC3D1063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58102587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ttango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igura a mano libera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igura a mano libera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tango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igura a mano libera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igura a mano libera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igura a mano libera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igura a mano libera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igura a mano libera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igura a mano libera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igura a mano libera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igura a mano libera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igura a mano libera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igura a mano libera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igura a mano libera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igura a mano libera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igura a mano libera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igura a mano libera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igura a mano libera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igura a mano libera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igura a mano libera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igura a mano libera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igura a mano libera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igura a mano libera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igura a mano libera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igura a mano libera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igura a mano libera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igura a mano libera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tango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igura a mano libera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igura a mano libera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igura a mano libera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igura a mano libera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igura a mano libera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igura a mano libera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igura a mano libera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igura a mano libera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igura a mano libera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igura a mano libera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igura a mano libera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tango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igura a mano libera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igura a mano libera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igura a mano libera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igura a mano libera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igura a mano libera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igura a mano libera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igura a mano libera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igura a mano libera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igura a mano libera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igura a mano libera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igura a mano libera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igura a mano libera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igura a mano libera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9F07C412-3A91-42D6-9B61-4FCDC427A2DF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142549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E5F0924-62E5-463C-8BF5-2B1C587AAB62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53284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418E10D-0776-44D6-963B-DC0E8263B4A3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542454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 rtl="0"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4B6D974-EE66-4A1B-A230-B07D9415C521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60" name="Casella di tes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sella di tes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it-IT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1005272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CBCA41-3B27-42BB-A896-14406F9B4BB2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0553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7" name="Segnaposto testo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8" name="Segnaposto testo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9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0" name="Segnaposto testo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1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DBE533-468B-4DF8-989E-AE4D84890758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696050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onna 3 immag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o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>
            <a:lvl1pPr rtl="0">
              <a:defRPr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9" name="Segnaposto testo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0" name="Segnaposto immagine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1" name="Segnaposto testo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2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3" name="Segnaposto immagine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4" name="Segnaposto testo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5" name="Segnaposto testo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6" name="Segnaposto immagine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it-IT" noProof="0"/>
              <a:t>Fare clic sull'icona per inserire un'immagine</a:t>
            </a:r>
          </a:p>
        </p:txBody>
      </p:sp>
      <p:sp>
        <p:nvSpPr>
          <p:cNvPr id="27" name="Segnaposto testo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 rtl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450CD3-1E9A-42ED-B6B3-2B7762497156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20160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FA54109-2DBF-44E4-B491-5C8B534E9B1F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36053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CC41FE-9AED-44D9-BC63-8BB1EF16618B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187062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93AB055-364E-487C-A7AC-4F0B10DC386A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008808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 rtl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FBFA9F5-A62B-4527-A612-E4EF95C576C6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74279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A3CC1B-4CC0-43F6-B4FE-A108262B34F1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01615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1" y="2249486"/>
            <a:ext cx="487839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2249485"/>
            <a:ext cx="4875210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Modificare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7EC582-D1B1-4956-8471-5858519B7C3E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082054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2E543F-C901-4A41-AEA4-880C40EA1C68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56622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628562-FD3D-4B47-BC1E-58BECF47F1DB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84141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>
            <a:lvl1pPr rtl="0">
              <a:defRPr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D084F5-34B4-46AE-8DB4-08A7B0B97DD5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069401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 rtl="0"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immagine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 rtl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4E6ABF-EADB-4B87-94E5-A6252FA0837A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79425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ttango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igura a mano libera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igura a mano libera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igura a mano libera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igura a mano libera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igura a mano libera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igura a mano libera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igura a mano libera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igura a mano libera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igura a mano libera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igura a mano libera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igura a mano libera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igura a mano libera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igura a mano libera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igura a mano libera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tango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igura a mano libera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igura a mano libera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igura a mano libera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igura a mano libera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igura a mano libera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igura a mano libera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igura a mano libera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igura a mano libera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igura a mano libera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igura a mano libera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igura a mano libera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igura a mano libera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igura a mano libera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igura a mano libera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igura a mano libera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igura a mano libera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igura a mano libera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igura a mano libera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igura a mano libera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tango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it-IT" noProof="0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 dirty="0"/>
              <a:t>Fare clic per modificare gli stili del testo dello schema</a:t>
            </a:r>
          </a:p>
          <a:p>
            <a:pPr lvl="1" rtl="0"/>
            <a:r>
              <a:rPr lang="it-IT" noProof="0" dirty="0"/>
              <a:t>Secondo livello</a:t>
            </a:r>
          </a:p>
          <a:p>
            <a:pPr lvl="2" rtl="0"/>
            <a:r>
              <a:rPr lang="it-IT" noProof="0" dirty="0"/>
              <a:t>Terzo livello</a:t>
            </a:r>
          </a:p>
          <a:p>
            <a:pPr lvl="3" rtl="0"/>
            <a:r>
              <a:rPr lang="it-IT" noProof="0" dirty="0"/>
              <a:t>Quarto livello</a:t>
            </a:r>
          </a:p>
          <a:p>
            <a:pPr lvl="4" rtl="0"/>
            <a:r>
              <a:rPr lang="it-IT" noProof="0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9D3B909-5AB1-46A3-A753-94B6F9B0BED5}" type="datetime1">
              <a:rPr lang="it-IT" noProof="0" smtClean="0"/>
              <a:t>12/06/2023</a:t>
            </a:fld>
            <a:endParaRPr lang="it-IT" noProof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609873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376156" y="1737946"/>
            <a:ext cx="8834907" cy="1076414"/>
          </a:xfrm>
        </p:spPr>
        <p:txBody>
          <a:bodyPr>
            <a:normAutofit/>
          </a:bodyPr>
          <a:lstStyle/>
          <a:p>
            <a:pPr algn="ctr"/>
            <a:r>
              <a:rPr lang="it-IT" sz="1800" dirty="0"/>
              <a:t>DIPARTIMENTO DI INGEGNERIA NAVALE, ELETTRICA, ELETTRONICA E DELLE TELECOMUNICAZIONI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440203" y="4107013"/>
            <a:ext cx="8791575" cy="827881"/>
          </a:xfrm>
        </p:spPr>
        <p:txBody>
          <a:bodyPr>
            <a:noAutofit/>
          </a:bodyPr>
          <a:lstStyle/>
          <a:p>
            <a:pPr algn="ctr"/>
            <a:r>
              <a:rPr lang="it-IT" sz="2800" b="1" cap="none" dirty="0">
                <a:solidFill>
                  <a:schemeClr val="tx1"/>
                </a:solidFill>
              </a:rPr>
              <a:t>Progetto e realizzazione di un sistema embedded per un astro-inseguitore.</a:t>
            </a:r>
          </a:p>
          <a:p>
            <a:pPr algn="ctr"/>
            <a:r>
              <a:rPr lang="it-IT" sz="2800" b="1" cap="none" dirty="0">
                <a:solidFill>
                  <a:schemeClr val="tx1"/>
                </a:solidFill>
              </a:rPr>
              <a:t>Design and </a:t>
            </a:r>
            <a:r>
              <a:rPr lang="it-IT" sz="2800" b="1" cap="none" dirty="0" err="1">
                <a:solidFill>
                  <a:schemeClr val="tx1"/>
                </a:solidFill>
              </a:rPr>
              <a:t>development</a:t>
            </a:r>
            <a:r>
              <a:rPr lang="it-IT" sz="2800" b="1" cap="none" dirty="0">
                <a:solidFill>
                  <a:schemeClr val="tx1"/>
                </a:solidFill>
              </a:rPr>
              <a:t> of an embedded star tracker</a:t>
            </a:r>
            <a:r>
              <a:rPr lang="it-IT" sz="2800" cap="none" dirty="0">
                <a:solidFill>
                  <a:schemeClr val="tx1"/>
                </a:solidFill>
              </a:rPr>
              <a:t>.</a:t>
            </a:r>
            <a:endParaRPr lang="it-IT" sz="2800" dirty="0">
              <a:solidFill>
                <a:schemeClr val="tx1"/>
              </a:solidFill>
            </a:endParaRPr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956" y="198643"/>
            <a:ext cx="3015733" cy="1838161"/>
          </a:xfrm>
          <a:prstGeom prst="rect">
            <a:avLst/>
          </a:prstGeom>
        </p:spPr>
      </p:pic>
      <p:sp>
        <p:nvSpPr>
          <p:cNvPr id="12" name="CasellaDiTesto 11"/>
          <p:cNvSpPr txBox="1"/>
          <p:nvPr/>
        </p:nvSpPr>
        <p:spPr>
          <a:xfrm>
            <a:off x="1491323" y="3029795"/>
            <a:ext cx="8608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/>
              <a:t>CORSO DI STUDIO IN INGEGNERIA ELETTRONICA E TECNOLOGIE DELL’INFORMAZIONE</a:t>
            </a:r>
          </a:p>
        </p:txBody>
      </p:sp>
      <p:sp>
        <p:nvSpPr>
          <p:cNvPr id="13" name="CasellaDiTesto 12"/>
          <p:cNvSpPr txBox="1"/>
          <p:nvPr/>
        </p:nvSpPr>
        <p:spPr>
          <a:xfrm>
            <a:off x="4505521" y="3399127"/>
            <a:ext cx="25799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dirty="0"/>
              <a:t>Tesi di Laurea Triennale</a:t>
            </a:r>
          </a:p>
          <a:p>
            <a:pPr algn="ctr"/>
            <a:r>
              <a:rPr lang="it-IT" sz="2000" dirty="0"/>
              <a:t>Ottobre 2019</a:t>
            </a:r>
          </a:p>
        </p:txBody>
      </p:sp>
      <p:sp>
        <p:nvSpPr>
          <p:cNvPr id="14" name="CasellaDiTesto 13"/>
          <p:cNvSpPr txBox="1"/>
          <p:nvPr/>
        </p:nvSpPr>
        <p:spPr>
          <a:xfrm>
            <a:off x="4174071" y="5941347"/>
            <a:ext cx="332950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/>
              <a:t>Candidato: Alessio Bertini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39C759E-C871-7D1E-7DD6-310CC7E2646F}"/>
              </a:ext>
            </a:extLst>
          </p:cNvPr>
          <p:cNvSpPr txBox="1"/>
          <p:nvPr/>
        </p:nvSpPr>
        <p:spPr>
          <a:xfrm>
            <a:off x="0" y="6057868"/>
            <a:ext cx="390780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/>
              <a:t>Relatore: Prof. Riccardo Berta </a:t>
            </a:r>
          </a:p>
          <a:p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73B6B565-6A77-E9C7-3A9D-44AF01F6F773}"/>
              </a:ext>
            </a:extLst>
          </p:cNvPr>
          <p:cNvSpPr txBox="1"/>
          <p:nvPr/>
        </p:nvSpPr>
        <p:spPr>
          <a:xfrm>
            <a:off x="9202950" y="6057868"/>
            <a:ext cx="274062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/>
              <a:t>Tutor: Luca Lazzaroni</a:t>
            </a:r>
          </a:p>
          <a:p>
            <a:r>
              <a:rPr lang="it-IT" sz="2400" dirty="0"/>
              <a:t>	   Matteo Fresta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81732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stella, spazio, costellazione, galassia&#10;&#10;Descrizione generata automaticamente">
            <a:extLst>
              <a:ext uri="{FF2B5EF4-FFF2-40B4-BE49-F238E27FC236}">
                <a16:creationId xmlns:a16="http://schemas.microsoft.com/office/drawing/2014/main" id="{EC9CBD6A-8CD7-FFC7-C090-043956794D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921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BB7E5AE9-91FF-7393-F981-4483AB1020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21" b="161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484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095580-D5FE-018B-23AB-523304F31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>
            <a:normAutofit/>
          </a:bodyPr>
          <a:lstStyle/>
          <a:p>
            <a:r>
              <a:rPr lang="it-IT" sz="4000" dirty="0"/>
              <a:t>Conclusioni e LAVORI FUTURI</a:t>
            </a:r>
          </a:p>
        </p:txBody>
      </p:sp>
      <p:pic>
        <p:nvPicPr>
          <p:cNvPr id="5" name="Immagine 4" descr="Immagine che contiene testo, linea, Diagramma, diagramma&#10;&#10;Descrizione generata automaticamente">
            <a:extLst>
              <a:ext uri="{FF2B5EF4-FFF2-40B4-BE49-F238E27FC236}">
                <a16:creationId xmlns:a16="http://schemas.microsoft.com/office/drawing/2014/main" id="{2F8FB411-16C9-BCAB-C7D1-B8105C3EB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086" y="1372393"/>
            <a:ext cx="5891209" cy="4105968"/>
          </a:xfrm>
          <a:prstGeom prst="rect">
            <a:avLst/>
          </a:prstGeom>
          <a:noFill/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10D525E-4280-40A2-61DC-EB806B1C07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0505" y="4122740"/>
            <a:ext cx="3856037" cy="163988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Sistema di puntamento più preciso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Correzione errore tangente</a:t>
            </a:r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1157C52-6F2A-9F47-70D4-033C977ADFF1}"/>
              </a:ext>
            </a:extLst>
          </p:cNvPr>
          <p:cNvSpPr txBox="1"/>
          <p:nvPr/>
        </p:nvSpPr>
        <p:spPr>
          <a:xfrm>
            <a:off x="1070505" y="2352675"/>
            <a:ext cx="3856037" cy="1438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2717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42ADF2-18F9-B49C-0430-502DDEAFA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1910919"/>
            <a:ext cx="9905998" cy="3036162"/>
          </a:xfrm>
        </p:spPr>
        <p:txBody>
          <a:bodyPr>
            <a:normAutofit/>
          </a:bodyPr>
          <a:lstStyle/>
          <a:p>
            <a:pPr algn="ctr"/>
            <a:r>
              <a:rPr lang="it-IT" sz="6600" dirty="0"/>
              <a:t>Grazie per l’attenzione!</a:t>
            </a:r>
          </a:p>
        </p:txBody>
      </p:sp>
    </p:spTree>
    <p:extLst>
      <p:ext uri="{BB962C8B-B14F-4D97-AF65-F5344CB8AC3E}">
        <p14:creationId xmlns:p14="http://schemas.microsoft.com/office/powerpoint/2010/main" val="2394330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90B06FFC-8BBC-2B2C-FD67-5A44E4579C1A}"/>
              </a:ext>
            </a:extLst>
          </p:cNvPr>
          <p:cNvSpPr txBox="1"/>
          <p:nvPr/>
        </p:nvSpPr>
        <p:spPr>
          <a:xfrm>
            <a:off x="1106748" y="648068"/>
            <a:ext cx="3861787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/>
              <a:t>OBIETTIVO</a:t>
            </a:r>
            <a:endParaRPr lang="it-IT" sz="2400" dirty="0"/>
          </a:p>
          <a:p>
            <a:pPr algn="ctr"/>
            <a:r>
              <a:rPr lang="it-IT" sz="2400" dirty="0"/>
              <a:t>Realizzare un sistema per </a:t>
            </a:r>
            <a:r>
              <a:rPr lang="it-IT" sz="2400" dirty="0" err="1"/>
              <a:t>per</a:t>
            </a:r>
            <a:r>
              <a:rPr lang="it-IT" sz="2400"/>
              <a:t> compensare </a:t>
            </a:r>
            <a:r>
              <a:rPr lang="it-IT" sz="2400" dirty="0"/>
              <a:t>la rotazione terrestre e permettere a una fotocamera di restare ferma rispetto alla volta celeste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5D33C2F6-D585-6BC1-C06A-32F85FC28780}"/>
              </a:ext>
            </a:extLst>
          </p:cNvPr>
          <p:cNvSpPr txBox="1"/>
          <p:nvPr/>
        </p:nvSpPr>
        <p:spPr>
          <a:xfrm>
            <a:off x="1106748" y="3613212"/>
            <a:ext cx="38617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/>
              <a:t>SCOPO</a:t>
            </a:r>
            <a:endParaRPr lang="it-IT" sz="2400" dirty="0"/>
          </a:p>
          <a:p>
            <a:pPr algn="ctr"/>
            <a:r>
              <a:rPr lang="it-IT" sz="2400" dirty="0"/>
              <a:t>Catturare immagini astronomiche con lunghi tempi di esposizione</a:t>
            </a:r>
            <a:endParaRPr lang="it-IT" sz="2000" dirty="0"/>
          </a:p>
        </p:txBody>
      </p:sp>
      <p:pic>
        <p:nvPicPr>
          <p:cNvPr id="7" name="Immagine 6" descr="Immagine che contiene spazio, Spazio esterno, stella, Universo&#10;&#10;Descrizione generata automaticamente">
            <a:extLst>
              <a:ext uri="{FF2B5EF4-FFF2-40B4-BE49-F238E27FC236}">
                <a16:creationId xmlns:a16="http://schemas.microsoft.com/office/drawing/2014/main" id="{AFEEA4B0-7EAC-C43B-B084-FBD6DF605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0069" y="514905"/>
            <a:ext cx="6670089" cy="5690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62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1BDDE9C-4B27-E77A-03A6-1D96BBD0D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4015845" cy="1210321"/>
          </a:xfrm>
        </p:spPr>
        <p:txBody>
          <a:bodyPr anchor="b">
            <a:normAutofit/>
          </a:bodyPr>
          <a:lstStyle/>
          <a:p>
            <a:pPr algn="ctr"/>
            <a:r>
              <a:rPr lang="it-IT" sz="3600" dirty="0"/>
              <a:t>Concetto di base</a:t>
            </a:r>
          </a:p>
        </p:txBody>
      </p:sp>
      <p:pic>
        <p:nvPicPr>
          <p:cNvPr id="5" name="Immagine 4" descr="Immagine che contiene sega, linea, strumento&#10;&#10;Descrizione generata automaticamente">
            <a:extLst>
              <a:ext uri="{FF2B5EF4-FFF2-40B4-BE49-F238E27FC236}">
                <a16:creationId xmlns:a16="http://schemas.microsoft.com/office/drawing/2014/main" id="{1DDB4255-34AD-E55B-FB9B-E0F14E8E1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6225" y="1429543"/>
            <a:ext cx="5891209" cy="3731099"/>
          </a:xfrm>
          <a:prstGeom prst="rect">
            <a:avLst/>
          </a:prstGeom>
          <a:noFill/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4792B53-0AE8-48D8-6B39-51B1AC26A6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4015845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/>
              <a:t>Tracciatore a triangolo isoscele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Creato da George Haig nel 1975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Inizialmente attivato a mano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Oggi tutti motorizzati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21958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36C34C-2494-0587-21B7-7B5E86600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>
            <a:normAutofit/>
          </a:bodyPr>
          <a:lstStyle/>
          <a:p>
            <a:br>
              <a:rPr lang="it-IT" sz="3600" dirty="0"/>
            </a:br>
            <a:r>
              <a:rPr lang="it-IT" sz="3600" dirty="0"/>
              <a:t>realizzazione</a:t>
            </a:r>
          </a:p>
        </p:txBody>
      </p:sp>
      <p:pic>
        <p:nvPicPr>
          <p:cNvPr id="5" name="Immagine 4" descr="Immagine che contiene treppiede, Strumento ottico, Videocamere/fotocamere e obiettivi, videocamera/fotocamera&#10;&#10;Descrizione generata automaticamente">
            <a:extLst>
              <a:ext uri="{FF2B5EF4-FFF2-40B4-BE49-F238E27FC236}">
                <a16:creationId xmlns:a16="http://schemas.microsoft.com/office/drawing/2014/main" id="{28345FB9-3A7A-8237-EFD2-63D5DCEC75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75" r="5846"/>
          <a:stretch/>
        </p:blipFill>
        <p:spPr>
          <a:xfrm>
            <a:off x="6353176" y="287144"/>
            <a:ext cx="4446586" cy="6283712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7AF2F2A-711B-7206-8B55-BBB2CA372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410" y="2823099"/>
            <a:ext cx="5934511" cy="3110144"/>
          </a:xfrm>
        </p:spPr>
        <p:txBody>
          <a:bodyPr>
            <a:normAutofit/>
          </a:bodyPr>
          <a:lstStyle/>
          <a:p>
            <a:r>
              <a:rPr lang="it-IT" sz="2400" dirty="0"/>
              <a:t>Progetto suddiviso in tre parti principali: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Parte meccanica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Parte hardware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/>
              <a:t>Parte software</a:t>
            </a:r>
          </a:p>
        </p:txBody>
      </p:sp>
    </p:spTree>
    <p:extLst>
      <p:ext uri="{BB962C8B-B14F-4D97-AF65-F5344CB8AC3E}">
        <p14:creationId xmlns:p14="http://schemas.microsoft.com/office/powerpoint/2010/main" val="4033803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B689639-E431-7A5A-885E-91EBBFB33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anchor="ctr">
            <a:normAutofit/>
          </a:bodyPr>
          <a:lstStyle/>
          <a:p>
            <a:r>
              <a:rPr lang="it-IT" dirty="0"/>
              <a:t>PARTE MECCANICA</a:t>
            </a:r>
          </a:p>
        </p:txBody>
      </p:sp>
      <p:pic>
        <p:nvPicPr>
          <p:cNvPr id="5" name="Immagine 4" descr="Immagine che contiene macchina, Strumento ottico, treppiede, telescopio&#10;&#10;Descrizione generata automaticamente">
            <a:extLst>
              <a:ext uri="{FF2B5EF4-FFF2-40B4-BE49-F238E27FC236}">
                <a16:creationId xmlns:a16="http://schemas.microsoft.com/office/drawing/2014/main" id="{CA7D6869-CC51-381C-CB61-90D6BED6CD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658" r="6863"/>
          <a:stretch/>
        </p:blipFill>
        <p:spPr>
          <a:xfrm>
            <a:off x="1141410" y="2249486"/>
            <a:ext cx="4878389" cy="3541714"/>
          </a:xfrm>
          <a:prstGeom prst="rect">
            <a:avLst/>
          </a:prstGeom>
          <a:noFill/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6DCE1A6-8C86-0309-B822-09644D69DC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>
            <a:normAutofit/>
          </a:bodyPr>
          <a:lstStyle/>
          <a:p>
            <a:r>
              <a:rPr lang="it-IT" dirty="0"/>
              <a:t>11 Pezzi stampati in 3D</a:t>
            </a:r>
          </a:p>
          <a:p>
            <a:r>
              <a:rPr lang="it-IT" dirty="0"/>
              <a:t>1 asta filettata M8</a:t>
            </a:r>
          </a:p>
          <a:p>
            <a:r>
              <a:rPr lang="it-IT" dirty="0"/>
              <a:t>4 barre metalliche</a:t>
            </a:r>
          </a:p>
          <a:p>
            <a:r>
              <a:rPr lang="it-IT" dirty="0"/>
              <a:t>Vite M8 e cuscinetti per la cerniera</a:t>
            </a:r>
          </a:p>
          <a:p>
            <a:r>
              <a:rPr lang="it-IT" dirty="0"/>
              <a:t>Viti M4 e cuscinetti elementi basculanti</a:t>
            </a:r>
          </a:p>
        </p:txBody>
      </p:sp>
    </p:spTree>
    <p:extLst>
      <p:ext uri="{BB962C8B-B14F-4D97-AF65-F5344CB8AC3E}">
        <p14:creationId xmlns:p14="http://schemas.microsoft.com/office/powerpoint/2010/main" val="3391582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6D29FF6-D0B6-960D-3E41-585F2FD3B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05" y="609601"/>
            <a:ext cx="4009495" cy="666749"/>
          </a:xfrm>
        </p:spPr>
        <p:txBody>
          <a:bodyPr anchor="b">
            <a:normAutofit/>
          </a:bodyPr>
          <a:lstStyle/>
          <a:p>
            <a:r>
              <a:rPr lang="it-IT" sz="4000" dirty="0" err="1"/>
              <a:t>PaRTE</a:t>
            </a:r>
            <a:r>
              <a:rPr lang="it-IT" sz="4000" dirty="0"/>
              <a:t> HARDWARE</a:t>
            </a:r>
          </a:p>
        </p:txBody>
      </p:sp>
      <p:pic>
        <p:nvPicPr>
          <p:cNvPr id="5" name="Immagine 4" descr="Immagine che contiene elettronica, Ingegneria elettronica, Impianto elettrico, Componente elettrico&#10;&#10;Descrizione generata automaticamente">
            <a:extLst>
              <a:ext uri="{FF2B5EF4-FFF2-40B4-BE49-F238E27FC236}">
                <a16:creationId xmlns:a16="http://schemas.microsoft.com/office/drawing/2014/main" id="{5A0B21DE-7732-BC83-54E9-1F236927A5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725" r="3" b="11727"/>
          <a:stretch/>
        </p:blipFill>
        <p:spPr>
          <a:xfrm>
            <a:off x="5156200" y="609600"/>
            <a:ext cx="5891209" cy="5286373"/>
          </a:xfrm>
          <a:prstGeom prst="rect">
            <a:avLst/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F1B1022-C8C5-DE42-24C3-4FB574D3D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4591" y="1667667"/>
            <a:ext cx="3856037" cy="3980658"/>
          </a:xfrm>
        </p:spPr>
        <p:txBody>
          <a:bodyPr>
            <a:normAutofit fontScale="25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9600" dirty="0" err="1"/>
              <a:t>Raspberry</a:t>
            </a:r>
            <a:r>
              <a:rPr lang="it-IT" sz="9600" dirty="0"/>
              <a:t> Pi 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9600" dirty="0" err="1"/>
              <a:t>Stepper</a:t>
            </a:r>
            <a:r>
              <a:rPr lang="it-IT" sz="9600" dirty="0"/>
              <a:t> 28byj-48 con driver UNL2003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9600" dirty="0"/>
              <a:t>Switch </a:t>
            </a:r>
            <a:r>
              <a:rPr lang="it-IT" sz="9600" dirty="0" err="1"/>
              <a:t>button</a:t>
            </a:r>
            <a:r>
              <a:rPr lang="it-IT" sz="9600" dirty="0"/>
              <a:t> per azionare il motore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9600" dirty="0"/>
              <a:t>Push Button per controllare la fotocamera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9600" dirty="0"/>
              <a:t>Led di notifica fotocamera occupata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19793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CE04A3-F786-361F-7F7B-78DB69FD6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PARTE SOFTWARE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BF0D91A-7000-3FDD-9A82-F8452BCCE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858868"/>
            <a:ext cx="9905999" cy="4160191"/>
          </a:xfrm>
        </p:spPr>
        <p:txBody>
          <a:bodyPr>
            <a:normAutofit lnSpcReduction="10000"/>
          </a:bodyPr>
          <a:lstStyle/>
          <a:p>
            <a:endParaRPr lang="it-IT" sz="3200" dirty="0"/>
          </a:p>
          <a:p>
            <a:r>
              <a:rPr lang="it-IT" sz="3200" dirty="0"/>
              <a:t>Codice scritto in C, lanciato all’avvio:</a:t>
            </a:r>
          </a:p>
          <a:p>
            <a:pPr lvl="2">
              <a:buFont typeface="Tw Cen MT" panose="020B0602020104020603" pitchFamily="34" charset="0"/>
              <a:buChar char="–"/>
            </a:pPr>
            <a:r>
              <a:rPr lang="it-IT" sz="2400" dirty="0"/>
              <a:t>Controllo del motore attraverso GPIO con libreria «</a:t>
            </a:r>
            <a:r>
              <a:rPr lang="it-IT" sz="2400" dirty="0" err="1"/>
              <a:t>PiGPIO</a:t>
            </a:r>
            <a:r>
              <a:rPr lang="it-IT" sz="2400" dirty="0"/>
              <a:t>»</a:t>
            </a:r>
          </a:p>
          <a:p>
            <a:pPr lvl="2">
              <a:buFont typeface="Tw Cen MT" panose="020B0602020104020603" pitchFamily="34" charset="0"/>
              <a:buChar char="–"/>
            </a:pPr>
            <a:r>
              <a:rPr lang="it-IT" sz="2400" dirty="0"/>
              <a:t>Controllo della fotocamera tramite USB con libreria «libgphoto2»</a:t>
            </a:r>
          </a:p>
          <a:p>
            <a:pPr marL="0" indent="0" algn="ctr">
              <a:buNone/>
            </a:pPr>
            <a:endParaRPr lang="it-IT" sz="3200" dirty="0"/>
          </a:p>
          <a:p>
            <a:pPr marL="0" indent="0" algn="ctr">
              <a:buNone/>
            </a:pPr>
            <a:r>
              <a:rPr lang="it-IT" sz="3200" dirty="0"/>
              <a:t>Motore e fotocamera controllati da 2 processi diversi tramite l’utilizzo della funzione «</a:t>
            </a:r>
            <a:r>
              <a:rPr lang="it-IT" sz="3200" dirty="0" err="1"/>
              <a:t>fork</a:t>
            </a:r>
            <a:r>
              <a:rPr lang="it-IT" sz="3200" dirty="0"/>
              <a:t>()»</a:t>
            </a:r>
          </a:p>
        </p:txBody>
      </p:sp>
    </p:spTree>
    <p:extLst>
      <p:ext uri="{BB962C8B-B14F-4D97-AF65-F5344CB8AC3E}">
        <p14:creationId xmlns:p14="http://schemas.microsoft.com/office/powerpoint/2010/main" val="41007337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B36DC7-582E-89A2-A112-5E478F417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anchor="ctr">
            <a:normAutofit/>
          </a:bodyPr>
          <a:lstStyle/>
          <a:p>
            <a:r>
              <a:rPr lang="it-IT" dirty="0"/>
              <a:t>RISULTATI</a:t>
            </a:r>
          </a:p>
        </p:txBody>
      </p:sp>
      <p:pic>
        <p:nvPicPr>
          <p:cNvPr id="16" name="Segnaposto contenuto 15" descr="Immagine che contiene costellazione, cielo, spazio, astronomia&#10;&#10;Descrizione generata automaticamente">
            <a:extLst>
              <a:ext uri="{FF2B5EF4-FFF2-40B4-BE49-F238E27FC236}">
                <a16:creationId xmlns:a16="http://schemas.microsoft.com/office/drawing/2014/main" id="{9737AEAA-7C72-1920-2946-6985433426D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7399" b="6285"/>
          <a:stretch/>
        </p:blipFill>
        <p:spPr>
          <a:xfrm>
            <a:off x="560102" y="2530136"/>
            <a:ext cx="5459700" cy="3184864"/>
          </a:xfrm>
          <a:noFill/>
        </p:spPr>
      </p:pic>
      <p:pic>
        <p:nvPicPr>
          <p:cNvPr id="14" name="Segnaposto contenuto 13" descr="Immagine che contiene spazio, costellazione, astronomia, Oggetto astronomico&#10;&#10;Descrizione generata automaticamente">
            <a:extLst>
              <a:ext uri="{FF2B5EF4-FFF2-40B4-BE49-F238E27FC236}">
                <a16:creationId xmlns:a16="http://schemas.microsoft.com/office/drawing/2014/main" id="{57C1A66B-F32E-2D9B-7DC3-DC66DF9179E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/>
          <a:srcRect t="9472" b="14162"/>
          <a:stretch/>
        </p:blipFill>
        <p:spPr>
          <a:xfrm>
            <a:off x="6172200" y="2530137"/>
            <a:ext cx="5456138" cy="3184864"/>
          </a:xfrm>
          <a:noFill/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1C0F524E-E616-55FB-5C8C-A43CB1330BC7}"/>
              </a:ext>
            </a:extLst>
          </p:cNvPr>
          <p:cNvSpPr txBox="1"/>
          <p:nvPr/>
        </p:nvSpPr>
        <p:spPr>
          <a:xfrm>
            <a:off x="560102" y="1962149"/>
            <a:ext cx="487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Con l’utilizzo del tracciatore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EF0045C7-70B9-84B4-4A4A-3C9AD49C7DA6}"/>
              </a:ext>
            </a:extLst>
          </p:cNvPr>
          <p:cNvSpPr txBox="1"/>
          <p:nvPr/>
        </p:nvSpPr>
        <p:spPr>
          <a:xfrm>
            <a:off x="6172200" y="1962150"/>
            <a:ext cx="48783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Senza l’utilizzo del tracciatore</a:t>
            </a:r>
          </a:p>
        </p:txBody>
      </p:sp>
    </p:spTree>
    <p:extLst>
      <p:ext uri="{BB962C8B-B14F-4D97-AF65-F5344CB8AC3E}">
        <p14:creationId xmlns:p14="http://schemas.microsoft.com/office/powerpoint/2010/main" val="17899779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F9EF0A-FAAB-FCC6-3103-D1EF42CD7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Sperimentazione finale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FE529AC-FFB4-B962-F77C-C849EF845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it-IT" sz="2800" dirty="0"/>
              <a:t>Immagine di una parte della via lattea:</a:t>
            </a:r>
          </a:p>
          <a:p>
            <a:r>
              <a:rPr lang="it-IT" sz="2800" dirty="0"/>
              <a:t>Luogo sufficientemente buio</a:t>
            </a:r>
          </a:p>
          <a:p>
            <a:r>
              <a:rPr lang="it-IT" sz="2800" dirty="0"/>
              <a:t>153 immagini totali, di cui: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it-IT" sz="1800" dirty="0"/>
              <a:t>60 pose da 30 secondi ciascuna</a:t>
            </a:r>
          </a:p>
          <a:p>
            <a:pPr lvl="3">
              <a:buFont typeface="Wingdings" panose="05000000000000000000" pitchFamily="2" charset="2"/>
              <a:buChar char="Ø"/>
            </a:pPr>
            <a:r>
              <a:rPr lang="it-IT" sz="1800" dirty="0"/>
              <a:t>93 immagini per eliminare il rumore della fotocamera</a:t>
            </a:r>
          </a:p>
          <a:p>
            <a:r>
              <a:rPr lang="it-IT" sz="2800" dirty="0"/>
              <a:t>Post-elaborazione con </a:t>
            </a:r>
            <a:r>
              <a:rPr lang="it-IT" sz="2800" dirty="0" err="1"/>
              <a:t>DeepSkyStacker</a:t>
            </a:r>
            <a:r>
              <a:rPr lang="it-IT" sz="2800" dirty="0"/>
              <a:t> e GIMP</a:t>
            </a:r>
          </a:p>
        </p:txBody>
      </p:sp>
    </p:spTree>
    <p:extLst>
      <p:ext uri="{BB962C8B-B14F-4D97-AF65-F5344CB8AC3E}">
        <p14:creationId xmlns:p14="http://schemas.microsoft.com/office/powerpoint/2010/main" val="11247589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478296_TF77815013" id="{90F34A2A-9B82-420B-BE1C-D869F646A914}" vid="{776C514C-46B7-4234-8D29-EC500365184F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Ciclo problemasoluzione </Template>
  <TotalTime>239</TotalTime>
  <Words>293</Words>
  <Application>Microsoft Office PowerPoint</Application>
  <PresentationFormat>Widescreen</PresentationFormat>
  <Paragraphs>57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8" baseType="lpstr">
      <vt:lpstr>Arial</vt:lpstr>
      <vt:lpstr>Calibri</vt:lpstr>
      <vt:lpstr>Tw Cen MT</vt:lpstr>
      <vt:lpstr>Wingdings</vt:lpstr>
      <vt:lpstr>Circuito</vt:lpstr>
      <vt:lpstr>DIPARTIMENTO DI INGEGNERIA NAVALE, ELETTRICA, ELETTRONICA E DELLE TELECOMUNICAZIONI</vt:lpstr>
      <vt:lpstr>Presentazione standard di PowerPoint</vt:lpstr>
      <vt:lpstr>Concetto di base</vt:lpstr>
      <vt:lpstr> realizzazione</vt:lpstr>
      <vt:lpstr>PARTE MECCANICA</vt:lpstr>
      <vt:lpstr>PaRTE HARDWARE</vt:lpstr>
      <vt:lpstr>PARTE SOFTWARE</vt:lpstr>
      <vt:lpstr>RISULTATI</vt:lpstr>
      <vt:lpstr>Sperimentazione finale</vt:lpstr>
      <vt:lpstr>Presentazione standard di PowerPoint</vt:lpstr>
      <vt:lpstr>Presentazione standard di PowerPoint</vt:lpstr>
      <vt:lpstr>Conclusioni e LAVORI FUTURI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DIPARTIMENTO DI INGEGNERIA NAVALE, ELETTRICA, ELETTRONICA E DELLE TELECOMUNICAZIONI</dc:title>
  <dc:creator>Alessio Bertini</dc:creator>
  <cp:lastModifiedBy>Alessio Bertini</cp:lastModifiedBy>
  <cp:revision>11</cp:revision>
  <dcterms:created xsi:type="dcterms:W3CDTF">2023-06-04T17:14:22Z</dcterms:created>
  <dcterms:modified xsi:type="dcterms:W3CDTF">2023-06-12T13:16:46Z</dcterms:modified>
</cp:coreProperties>
</file>

<file path=docProps/thumbnail.jpeg>
</file>